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36"/>
  </p:notesMasterIdLst>
  <p:sldIdLst>
    <p:sldId id="277" r:id="rId2"/>
    <p:sldId id="3639" r:id="rId3"/>
    <p:sldId id="3637" r:id="rId4"/>
    <p:sldId id="595" r:id="rId5"/>
    <p:sldId id="596" r:id="rId6"/>
    <p:sldId id="597" r:id="rId7"/>
    <p:sldId id="3641" r:id="rId8"/>
    <p:sldId id="3642" r:id="rId9"/>
    <p:sldId id="3643" r:id="rId10"/>
    <p:sldId id="598" r:id="rId11"/>
    <p:sldId id="599" r:id="rId12"/>
    <p:sldId id="600" r:id="rId13"/>
    <p:sldId id="3644" r:id="rId14"/>
    <p:sldId id="278" r:id="rId15"/>
    <p:sldId id="3645" r:id="rId16"/>
    <p:sldId id="3646" r:id="rId17"/>
    <p:sldId id="3647" r:id="rId18"/>
    <p:sldId id="3650" r:id="rId19"/>
    <p:sldId id="3651" r:id="rId20"/>
    <p:sldId id="3652" r:id="rId21"/>
    <p:sldId id="3653" r:id="rId22"/>
    <p:sldId id="3654" r:id="rId23"/>
    <p:sldId id="3655" r:id="rId24"/>
    <p:sldId id="3656" r:id="rId25"/>
    <p:sldId id="3657" r:id="rId26"/>
    <p:sldId id="3658" r:id="rId27"/>
    <p:sldId id="3648" r:id="rId28"/>
    <p:sldId id="3659" r:id="rId29"/>
    <p:sldId id="3661" r:id="rId30"/>
    <p:sldId id="3660" r:id="rId31"/>
    <p:sldId id="3662" r:id="rId32"/>
    <p:sldId id="3663" r:id="rId33"/>
    <p:sldId id="3638" r:id="rId34"/>
    <p:sldId id="27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 Haroon Shakeel" initials="MHS" lastIdx="1" clrIdx="0">
    <p:extLst>
      <p:ext uri="{19B8F6BF-5375-455C-9EA6-DF929625EA0E}">
        <p15:presenceInfo xmlns:p15="http://schemas.microsoft.com/office/powerpoint/2012/main" userId="S::15030040@lums.edu.pk::5f591d03-044f-4960-98c3-1375a7aebd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F173-A4B3-4820-B589-092C9A86FAC6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B9646-06AD-41A3-A043-DECF2E99E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1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9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q"/>
              <a:defRPr sz="2400"/>
            </a:lvl1pPr>
            <a:lvl2pPr marL="384048" indent="-182880">
              <a:buFont typeface="Wingdings" panose="05000000000000000000" pitchFamily="2" charset="2"/>
              <a:buChar char="§"/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0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4429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46218"/>
            <a:ext cx="10058400" cy="4522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D8BA92-921E-4261-AD97-A03D4D0410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16033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0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ftaliharris.com/blog/visualizing-dbscan-clusterin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yanpuli.github.io/posts/2017/03/blog-post-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C5DD-3D41-4695-AE64-EB87FC455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9EB3D-51E1-4882-A2BE-42E4DAA33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7BE35-0D79-432A-849B-2E6FD014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28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A01A-520D-47EB-8F0A-1ACE87AC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VS DBSCAN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50F2D-FF34-49A3-8532-53923018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10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B8CA5E9-48A2-4D66-8517-0E0EA6EF84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5122"/>
            <a:ext cx="4864350" cy="335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703A602-7005-40FF-9DA3-4170FD5EA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38" y="1255122"/>
            <a:ext cx="4864351" cy="34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6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B9E4-8C91-445F-8068-F263890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VS EM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FEAE1-252E-4C3B-A710-BF1F9003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11</a:t>
            </a:fld>
            <a:endParaRPr lang="en-US"/>
          </a:p>
        </p:txBody>
      </p:sp>
      <p:pic>
        <p:nvPicPr>
          <p:cNvPr id="13314" name="Picture 2" descr="PDF] Performance Comparison of K-Means and Expectation Maximization with  Gaussian Mixture Models for Clustering EE 6540 Final Project | Semantic  Scholar">
            <a:extLst>
              <a:ext uri="{FF2B5EF4-FFF2-40B4-BE49-F238E27FC236}">
                <a16:creationId xmlns:a16="http://schemas.microsoft.com/office/drawing/2014/main" id="{8048E0AB-2AB1-41C7-BE0B-544FF1E9FE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03" y="1291263"/>
            <a:ext cx="6062193" cy="491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1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B9E4-8C91-445F-8068-F263890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VS EM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FEAE1-252E-4C3B-A710-BF1F9003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12</a:t>
            </a:fld>
            <a:endParaRPr lang="en-US"/>
          </a:p>
        </p:txBody>
      </p:sp>
      <p:pic>
        <p:nvPicPr>
          <p:cNvPr id="14338" name="Picture 2" descr="Clustering EM">
            <a:extLst>
              <a:ext uri="{FF2B5EF4-FFF2-40B4-BE49-F238E27FC236}">
                <a16:creationId xmlns:a16="http://schemas.microsoft.com/office/drawing/2014/main" id="{1FE2543A-972E-4522-BE1A-066E5ECF7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71" y="2011804"/>
            <a:ext cx="650557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lustering K-means">
            <a:extLst>
              <a:ext uri="{FF2B5EF4-FFF2-40B4-BE49-F238E27FC236}">
                <a16:creationId xmlns:a16="http://schemas.microsoft.com/office/drawing/2014/main" id="{59742094-5B0C-4358-AAA6-124772BB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4" y="1854641"/>
            <a:ext cx="47815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99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0030-16BB-4DFD-8B65-F40D52906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DBSCAN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6F7B1-8098-40BD-AB2A-BE6E87CE0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D8586-0193-4D3B-A0FC-5398B5BD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5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B1DE-BCE6-4F22-99B8-23732979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D651F0-5BE0-44CC-A7FC-993EAC6EF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Density: </a:t>
                </a:r>
                <a:r>
                  <a:rPr lang="en-US" dirty="0"/>
                  <a:t>Density of an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measured by the </a:t>
                </a:r>
                <a:r>
                  <a:rPr lang="en-US" b="1" dirty="0">
                    <a:solidFill>
                      <a:srgbClr val="FF00FF"/>
                    </a:solidFill>
                  </a:rPr>
                  <a:t>number of objects close to (or in neighborhood of)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Neighborhood: </a:t>
                </a:r>
                <a:r>
                  <a:rPr lang="en-US" dirty="0"/>
                  <a:t>A user specified </a:t>
                </a:r>
                <a:r>
                  <a:rPr lang="en-US" b="1" dirty="0">
                    <a:solidFill>
                      <a:srgbClr val="FF00FF"/>
                    </a:solidFill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is used to specify the radius of a neighborhood.</a:t>
                </a:r>
              </a:p>
              <a:p>
                <a:r>
                  <a:rPr lang="en-US" b="1" dirty="0"/>
                  <a:t>Density of neighborhood: </a:t>
                </a: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F00FF"/>
                    </a:solidFill>
                  </a:rPr>
                  <a:t>number of objects</a:t>
                </a:r>
                <a:r>
                  <a:rPr lang="en-US" dirty="0"/>
                  <a:t> in the neighborhood</a:t>
                </a:r>
                <a:endParaRPr lang="en-PK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D651F0-5BE0-44CC-A7FC-993EAC6EF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887" r="-1515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7C7D6-3395-490D-A61D-EBED6F99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401F2-E2D9-4B4B-AA8D-0EC732B9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961" y="3960810"/>
            <a:ext cx="4990849" cy="23281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0C88BA-B9E2-4AB3-9051-4955D60BA121}"/>
              </a:ext>
            </a:extLst>
          </p:cNvPr>
          <p:cNvGrpSpPr/>
          <p:nvPr/>
        </p:nvGrpSpPr>
        <p:grpSpPr>
          <a:xfrm>
            <a:off x="658368" y="4096669"/>
            <a:ext cx="4058331" cy="465221"/>
            <a:chOff x="658368" y="4096669"/>
            <a:chExt cx="4058331" cy="46522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B75C69-DD79-4899-B082-AD7E070338DF}"/>
                </a:ext>
              </a:extLst>
            </p:cNvPr>
            <p:cNvSpPr/>
            <p:nvPr/>
          </p:nvSpPr>
          <p:spPr>
            <a:xfrm>
              <a:off x="4187310" y="4096669"/>
              <a:ext cx="529389" cy="46522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FFAAC-CBD1-4238-951E-5015D0F1BE54}"/>
                </a:ext>
              </a:extLst>
            </p:cNvPr>
            <p:cNvGrpSpPr/>
            <p:nvPr/>
          </p:nvGrpSpPr>
          <p:grpSpPr>
            <a:xfrm>
              <a:off x="658368" y="4192558"/>
              <a:ext cx="3528942" cy="369332"/>
              <a:chOff x="658368" y="4192558"/>
              <a:chExt cx="352894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B3EE70C-CDF7-468F-A4C5-FAC84C72D092}"/>
                      </a:ext>
                    </a:extLst>
                  </p:cNvPr>
                  <p:cNvSpPr txBox="1"/>
                  <p:nvPr/>
                </p:nvSpPr>
                <p:spPr>
                  <a:xfrm>
                    <a:off x="658368" y="4192558"/>
                    <a:ext cx="2889504" cy="369332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Density is 7 in this radius (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dirty="0"/>
                      <a:t>)</a:t>
                    </a:r>
                    <a:endParaRPr lang="en-PK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B3EE70C-CDF7-468F-A4C5-FAC84C72D0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368" y="4192558"/>
                    <a:ext cx="288950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065" b="-24194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P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0316B17-941B-4C10-83DF-FF4768A85926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3547872" y="4329279"/>
                <a:ext cx="639438" cy="47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08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DA-34F6-4E54-BE9E-F59FD74E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90B83-7A8E-4AC9-B698-D7779C89B2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Point: </a:t>
                </a:r>
                <a:r>
                  <a:rPr lang="en-US" dirty="0"/>
                  <a:t>The data point for which, the density in the neighborhood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exceeds a threshold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𝑴𝒊𝒏𝑷𝒕𝒔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Border Point:  </a:t>
                </a:r>
                <a:r>
                  <a:rPr lang="en-US" dirty="0"/>
                  <a:t>The point which is not a core point but falls within the neighborhood of a core point</a:t>
                </a:r>
              </a:p>
              <a:p>
                <a:r>
                  <a:rPr lang="en-US" b="1" dirty="0"/>
                  <a:t>Noise Point:</a:t>
                </a:r>
                <a:r>
                  <a:rPr lang="en-US" dirty="0"/>
                  <a:t> Any point that is neither a core point nor a border point</a:t>
                </a:r>
                <a:endParaRPr lang="en-PK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90B83-7A8E-4AC9-B698-D7779C89B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8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836F2-2C60-4731-9F1D-E7C95073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8137E1-DF0A-4E29-A2F5-848E036F3B94}"/>
              </a:ext>
            </a:extLst>
          </p:cNvPr>
          <p:cNvGrpSpPr/>
          <p:nvPr/>
        </p:nvGrpSpPr>
        <p:grpSpPr>
          <a:xfrm>
            <a:off x="531495" y="3444240"/>
            <a:ext cx="2484120" cy="2913018"/>
            <a:chOff x="531495" y="3444240"/>
            <a:chExt cx="2484120" cy="29130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BC6111-9758-48FB-BB9B-927A3F145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80" t="6288"/>
            <a:stretch/>
          </p:blipFill>
          <p:spPr>
            <a:xfrm>
              <a:off x="546735" y="3444240"/>
              <a:ext cx="2350770" cy="23029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843BE9-0C4C-4704-8D35-639F235E76C9}"/>
                    </a:ext>
                  </a:extLst>
                </p:cNvPr>
                <p:cNvSpPr txBox="1"/>
                <p:nvPr/>
              </p:nvSpPr>
              <p:spPr>
                <a:xfrm>
                  <a:off x="531495" y="5710927"/>
                  <a:ext cx="24841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For a given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dirty="0"/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𝑀𝑖𝑛𝑃𝑡𝑠</m:t>
                      </m:r>
                    </m:oMath>
                  </a14:m>
                  <a:r>
                    <a:rPr lang="en-US" dirty="0"/>
                    <a:t> threshold of 7</a:t>
                  </a:r>
                  <a:endParaRPr lang="en-PK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843BE9-0C4C-4704-8D35-639F235E7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95" y="5710927"/>
                  <a:ext cx="248412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5BC7BC-BAC5-40F6-A9C4-A90540B7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320" y="3444240"/>
            <a:ext cx="53911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6C32-7AEC-47ED-AA28-9A2046EA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Algorithm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D7D81-4745-47A1-BAE7-71C88645F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1346218"/>
                <a:ext cx="11003280" cy="4522876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Given the previous definitions of </a:t>
                </a:r>
                <a:r>
                  <a:rPr lang="en-US" sz="2800" b="1" dirty="0"/>
                  <a:t>core points, border points, and noise points</a:t>
                </a:r>
                <a:r>
                  <a:rPr lang="en-US" sz="2800" dirty="0"/>
                  <a:t>, the DBSCAN algorithm can informally be defined as:</a:t>
                </a:r>
              </a:p>
              <a:p>
                <a:pPr lvl="1"/>
                <a:r>
                  <a:rPr lang="en-US" sz="2400" dirty="0"/>
                  <a:t>Any </a:t>
                </a:r>
                <a:r>
                  <a:rPr lang="en-US" sz="2400" b="1" dirty="0">
                    <a:solidFill>
                      <a:srgbClr val="FF00FF"/>
                    </a:solidFill>
                  </a:rPr>
                  <a:t>two core points </a:t>
                </a:r>
                <a:r>
                  <a:rPr lang="en-US" sz="2400" dirty="0"/>
                  <a:t>that are </a:t>
                </a:r>
                <a:r>
                  <a:rPr lang="en-US" sz="2400" b="1" dirty="0">
                    <a:solidFill>
                      <a:srgbClr val="FF00FF"/>
                    </a:solidFill>
                  </a:rPr>
                  <a:t>within a distance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put in the </a:t>
                </a:r>
                <a:r>
                  <a:rPr lang="en-US" sz="2400" b="1" dirty="0">
                    <a:solidFill>
                      <a:srgbClr val="FF00FF"/>
                    </a:solidFill>
                  </a:rPr>
                  <a:t>same cluster</a:t>
                </a:r>
              </a:p>
              <a:p>
                <a:pPr lvl="1"/>
                <a:r>
                  <a:rPr lang="en-US" sz="2400" dirty="0"/>
                  <a:t>Any </a:t>
                </a:r>
                <a:r>
                  <a:rPr lang="en-US" sz="2400" b="1" dirty="0">
                    <a:solidFill>
                      <a:srgbClr val="FF00FF"/>
                    </a:solidFill>
                  </a:rPr>
                  <a:t>border point </a:t>
                </a:r>
                <a:r>
                  <a:rPr lang="en-US" sz="2400" dirty="0"/>
                  <a:t>that is </a:t>
                </a:r>
                <a:r>
                  <a:rPr lang="en-US" sz="2400" b="1" dirty="0">
                    <a:solidFill>
                      <a:srgbClr val="FF00FF"/>
                    </a:solidFill>
                  </a:rPr>
                  <a:t>within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b="1" dirty="0">
                    <a:solidFill>
                      <a:srgbClr val="FF00FF"/>
                    </a:solidFill>
                  </a:rPr>
                  <a:t> distance of a core point </a:t>
                </a:r>
                <a:r>
                  <a:rPr lang="en-US" sz="2400" dirty="0"/>
                  <a:t>is in the same cluster as the core point </a:t>
                </a:r>
              </a:p>
              <a:p>
                <a:pPr lvl="2"/>
                <a:r>
                  <a:rPr lang="en-US" sz="1800" dirty="0"/>
                  <a:t>(ties may need to be resolved if a border point is close to core points from different clusters)</a:t>
                </a:r>
              </a:p>
              <a:p>
                <a:pPr lvl="1"/>
                <a:r>
                  <a:rPr lang="en-US" sz="2400" b="1" dirty="0">
                    <a:solidFill>
                      <a:srgbClr val="FF00FF"/>
                    </a:solidFill>
                  </a:rPr>
                  <a:t>Noise points </a:t>
                </a:r>
                <a:r>
                  <a:rPr lang="en-US" sz="2400" dirty="0"/>
                  <a:t>are </a:t>
                </a:r>
                <a:r>
                  <a:rPr lang="en-US" sz="2400" b="1" dirty="0">
                    <a:solidFill>
                      <a:srgbClr val="FF00FF"/>
                    </a:solidFill>
                  </a:rPr>
                  <a:t>discarded</a:t>
                </a:r>
                <a:endParaRPr lang="en-PK" sz="2400" b="1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D7D81-4745-47A1-BAE7-71C88645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1346218"/>
                <a:ext cx="11003280" cy="4522876"/>
              </a:xfrm>
              <a:blipFill>
                <a:blip r:embed="rId2"/>
                <a:stretch>
                  <a:fillRect l="-1828" t="-2291" r="-182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72E67-F90E-43B4-8D67-46C08837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111E4-CEFB-4A5A-8608-D27EFDA9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624" y="4251749"/>
            <a:ext cx="9038751" cy="202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7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031F23-F3DA-476B-8748-E84524741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47837"/>
            <a:ext cx="5676900" cy="3362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ABE9DC-B615-442C-B0C8-1DBF963E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17" y="1802732"/>
            <a:ext cx="5429250" cy="3124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22F99F-737B-42E7-BEF0-6E354EAD0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676" y="1690438"/>
            <a:ext cx="5553075" cy="3105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898844-D1E8-4C0D-B0E3-09FE47C32D73}"/>
                  </a:ext>
                </a:extLst>
              </p:cNvPr>
              <p:cNvSpPr txBox="1"/>
              <p:nvPr/>
            </p:nvSpPr>
            <p:spPr>
              <a:xfrm>
                <a:off x="224590" y="5437820"/>
                <a:ext cx="2245895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𝑴𝒊𝒏𝑷𝒕𝒔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K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898844-D1E8-4C0D-B0E3-09FE47C32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0" y="5437820"/>
                <a:ext cx="224589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B513037-057E-4214-B3EC-0D924F8B279D}"/>
              </a:ext>
            </a:extLst>
          </p:cNvPr>
          <p:cNvSpPr txBox="1"/>
          <p:nvPr/>
        </p:nvSpPr>
        <p:spPr>
          <a:xfrm>
            <a:off x="2666373" y="1163310"/>
            <a:ext cx="6891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latin typeface="+mj-lt"/>
              </a:rPr>
              <a:t>How many points in the neighborhood of a data point?</a:t>
            </a:r>
            <a:endParaRPr lang="en-PK" sz="2400" b="1" dirty="0">
              <a:solidFill>
                <a:srgbClr val="FF0000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6A5B82-BAA7-4F17-BF43-6075F8F0DA4A}"/>
              </a:ext>
            </a:extLst>
          </p:cNvPr>
          <p:cNvGrpSpPr/>
          <p:nvPr/>
        </p:nvGrpSpPr>
        <p:grpSpPr>
          <a:xfrm>
            <a:off x="3054016" y="1598197"/>
            <a:ext cx="6116052" cy="3204160"/>
            <a:chOff x="3037974" y="1646323"/>
            <a:chExt cx="6116052" cy="320416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2E77880-968E-4C77-9717-BF3DDD6EF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5676" y="1859633"/>
              <a:ext cx="5848350" cy="29908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ECD203-D791-40E3-AEAA-B7406DB6DDE0}"/>
                </a:ext>
              </a:extLst>
            </p:cNvPr>
            <p:cNvSpPr/>
            <p:nvPr/>
          </p:nvSpPr>
          <p:spPr>
            <a:xfrm>
              <a:off x="3037974" y="1646323"/>
              <a:ext cx="5005137" cy="312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985F205-E066-44C7-B84D-BD03480ECFDF}"/>
              </a:ext>
            </a:extLst>
          </p:cNvPr>
          <p:cNvSpPr txBox="1"/>
          <p:nvPr/>
        </p:nvSpPr>
        <p:spPr>
          <a:xfrm>
            <a:off x="4000499" y="5296694"/>
            <a:ext cx="615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 core point is then a point which has 4 or more points within a predefined radius.</a:t>
            </a:r>
            <a:endParaRPr lang="en-PK" sz="2400" b="1" dirty="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FD39FA-CCF7-4919-8C12-FCD7EE4B4033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079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18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031F23-F3DA-476B-8748-E84524741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47837"/>
            <a:ext cx="5676900" cy="3362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898844-D1E8-4C0D-B0E3-09FE47C32D73}"/>
                  </a:ext>
                </a:extLst>
              </p:cNvPr>
              <p:cNvSpPr txBox="1"/>
              <p:nvPr/>
            </p:nvSpPr>
            <p:spPr>
              <a:xfrm>
                <a:off x="224590" y="5437820"/>
                <a:ext cx="2245895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𝑴𝒊𝒏𝑷𝒕𝒔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K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898844-D1E8-4C0D-B0E3-09FE47C32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0" y="5437820"/>
                <a:ext cx="224589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985F205-E066-44C7-B84D-BD03480ECFDF}"/>
              </a:ext>
            </a:extLst>
          </p:cNvPr>
          <p:cNvSpPr txBox="1"/>
          <p:nvPr/>
        </p:nvSpPr>
        <p:spPr>
          <a:xfrm>
            <a:off x="4000499" y="5296694"/>
            <a:ext cx="615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 core point is then a point which has 4 or more points within a predefined radius.</a:t>
            </a:r>
            <a:endParaRPr lang="en-PK" sz="24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7CE4A-506C-46D8-B5FE-766EA732A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346" y="1726100"/>
            <a:ext cx="5772150" cy="3238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1C686-32A4-4546-B3C0-D58A95D28B3F}"/>
              </a:ext>
            </a:extLst>
          </p:cNvPr>
          <p:cNvSpPr txBox="1"/>
          <p:nvPr/>
        </p:nvSpPr>
        <p:spPr>
          <a:xfrm>
            <a:off x="5382126" y="1259169"/>
            <a:ext cx="224589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Core Points</a:t>
            </a:r>
            <a:endParaRPr lang="en-PK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0636D-3F77-4908-B795-FA8D69C96303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697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19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031F23-F3DA-476B-8748-E84524741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47837"/>
            <a:ext cx="5676900" cy="3362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898844-D1E8-4C0D-B0E3-09FE47C32D73}"/>
                  </a:ext>
                </a:extLst>
              </p:cNvPr>
              <p:cNvSpPr txBox="1"/>
              <p:nvPr/>
            </p:nvSpPr>
            <p:spPr>
              <a:xfrm>
                <a:off x="224590" y="5437820"/>
                <a:ext cx="2245895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𝑴𝒊𝒏𝑷𝒕𝒔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K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898844-D1E8-4C0D-B0E3-09FE47C32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0" y="5437820"/>
                <a:ext cx="224589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985F205-E066-44C7-B84D-BD03480ECFDF}"/>
              </a:ext>
            </a:extLst>
          </p:cNvPr>
          <p:cNvSpPr txBox="1"/>
          <p:nvPr/>
        </p:nvSpPr>
        <p:spPr>
          <a:xfrm>
            <a:off x="4000499" y="5296694"/>
            <a:ext cx="615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 core point is then a point which has 4 or more points within a predefined radius.</a:t>
            </a:r>
            <a:endParaRPr lang="en-PK" sz="24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7CE4A-506C-46D8-B5FE-766EA732A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346" y="1726100"/>
            <a:ext cx="5772150" cy="323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DD9C63-208C-4285-A057-C0D4AB4625AB}"/>
              </a:ext>
            </a:extLst>
          </p:cNvPr>
          <p:cNvSpPr txBox="1"/>
          <p:nvPr/>
        </p:nvSpPr>
        <p:spPr>
          <a:xfrm>
            <a:off x="7077575" y="1423739"/>
            <a:ext cx="224589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Non-Core Points </a:t>
            </a:r>
            <a:endParaRPr lang="en-PK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97C1B-5CD9-49F6-92B3-1563C8CFDABE}"/>
              </a:ext>
            </a:extLst>
          </p:cNvPr>
          <p:cNvGrpSpPr/>
          <p:nvPr/>
        </p:nvGrpSpPr>
        <p:grpSpPr>
          <a:xfrm>
            <a:off x="3379871" y="1517004"/>
            <a:ext cx="5762625" cy="3374082"/>
            <a:chOff x="3379871" y="1517004"/>
            <a:chExt cx="5762625" cy="33740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58D11B-AC6A-4EF4-AEAB-FEF2F628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9871" y="1966911"/>
              <a:ext cx="5762625" cy="292417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030E0D-417E-44C6-B433-83B4087BB7BB}"/>
                </a:ext>
              </a:extLst>
            </p:cNvPr>
            <p:cNvSpPr/>
            <p:nvPr/>
          </p:nvSpPr>
          <p:spPr>
            <a:xfrm>
              <a:off x="5744576" y="1517004"/>
              <a:ext cx="1031507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EFBBF1-2C61-4F00-AD60-CE4FCE006466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057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8F7C-1E8A-4D9B-A4CA-54059695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if a datapoint is equally close to two centroids?</a:t>
            </a:r>
            <a:endParaRPr lang="en-PK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E94F4-7BA3-40F8-8EF7-E2BD7C80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need some deterministic tie breaking</a:t>
            </a:r>
          </a:p>
          <a:p>
            <a:pPr lvl="1"/>
            <a:r>
              <a:rPr lang="en-US" dirty="0"/>
              <a:t>If two centroids are equally close to the data point, prefer centroid with larger index.</a:t>
            </a:r>
          </a:p>
          <a:p>
            <a:pPr lvl="1"/>
            <a:endParaRPr lang="en-US" dirty="0"/>
          </a:p>
          <a:p>
            <a:r>
              <a:rPr lang="en-US" b="1" dirty="0"/>
              <a:t>But most termination conditions do not need tie-breaking rule.</a:t>
            </a:r>
            <a:endParaRPr lang="en-PK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94C84-39E6-4039-AFB0-597E9FF6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9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20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031F23-F3DA-476B-8748-E84524741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47837"/>
            <a:ext cx="5676900" cy="33623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985F205-E066-44C7-B84D-BD03480ECFDF}"/>
              </a:ext>
            </a:extLst>
          </p:cNvPr>
          <p:cNvSpPr txBox="1"/>
          <p:nvPr/>
        </p:nvSpPr>
        <p:spPr>
          <a:xfrm>
            <a:off x="4000499" y="5296694"/>
            <a:ext cx="615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Eventually we will be able to identify all core points and non-core points</a:t>
            </a:r>
            <a:endParaRPr lang="en-PK" sz="2400" b="1" dirty="0"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65166-CA2F-4EF1-94BF-8B92969E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357" y="1659739"/>
            <a:ext cx="5495925" cy="3190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CB6AB6-B64F-4ECD-8056-AF0B851F4C77}"/>
              </a:ext>
            </a:extLst>
          </p:cNvPr>
          <p:cNvSpPr txBox="1"/>
          <p:nvPr/>
        </p:nvSpPr>
        <p:spPr>
          <a:xfrm>
            <a:off x="5047497" y="1163310"/>
            <a:ext cx="224589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Core Points </a:t>
            </a:r>
            <a:endParaRPr lang="en-PK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91289-7387-4796-A598-7840304BB4F0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40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21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031F23-F3DA-476B-8748-E84524741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47837"/>
            <a:ext cx="5676900" cy="33623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985F205-E066-44C7-B84D-BD03480ECFDF}"/>
              </a:ext>
            </a:extLst>
          </p:cNvPr>
          <p:cNvSpPr txBox="1"/>
          <p:nvPr/>
        </p:nvSpPr>
        <p:spPr>
          <a:xfrm>
            <a:off x="3093367" y="5402051"/>
            <a:ext cx="615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Now start cluster assignment from a randomly selected core point</a:t>
            </a:r>
            <a:endParaRPr lang="en-PK" sz="2400" b="1" dirty="0"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65166-CA2F-4EF1-94BF-8B92969E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357" y="1659739"/>
            <a:ext cx="5495925" cy="3190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0BFEC2-48BB-4A05-9E52-007411CA92F5}"/>
              </a:ext>
            </a:extLst>
          </p:cNvPr>
          <p:cNvSpPr/>
          <p:nvPr/>
        </p:nvSpPr>
        <p:spPr>
          <a:xfrm>
            <a:off x="481263" y="2277979"/>
            <a:ext cx="978569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5B86B9-7158-4C4F-9D2F-6211A39F6B46}"/>
              </a:ext>
            </a:extLst>
          </p:cNvPr>
          <p:cNvGrpSpPr/>
          <p:nvPr/>
        </p:nvGrpSpPr>
        <p:grpSpPr>
          <a:xfrm>
            <a:off x="3315450" y="1459079"/>
            <a:ext cx="5581650" cy="3448746"/>
            <a:chOff x="3315450" y="1459079"/>
            <a:chExt cx="5581650" cy="34487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CD7D9E-B6B7-48D4-B4B6-F0BE1A4D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5450" y="1793150"/>
              <a:ext cx="5581650" cy="31146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8F5713-4BFC-406C-BC89-6D50553D66CB}"/>
                </a:ext>
              </a:extLst>
            </p:cNvPr>
            <p:cNvSpPr/>
            <p:nvPr/>
          </p:nvSpPr>
          <p:spPr>
            <a:xfrm>
              <a:off x="5191874" y="1459079"/>
              <a:ext cx="978569" cy="577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5F16495-97EA-4690-96E9-AEDEB2F38F76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3477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22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031F23-F3DA-476B-8748-E84524741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47837"/>
            <a:ext cx="5676900" cy="33623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985F205-E066-44C7-B84D-BD03480ECFDF}"/>
              </a:ext>
            </a:extLst>
          </p:cNvPr>
          <p:cNvSpPr txBox="1"/>
          <p:nvPr/>
        </p:nvSpPr>
        <p:spPr>
          <a:xfrm>
            <a:off x="770021" y="5402051"/>
            <a:ext cx="11004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Draw a circle around this cluster-assigned core point and see if there are any core points within that circle. If yes, add them to the same cluster.</a:t>
            </a:r>
            <a:endParaRPr lang="en-PK" sz="2400" b="1" dirty="0"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65166-CA2F-4EF1-94BF-8B92969E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357" y="1659739"/>
            <a:ext cx="5495925" cy="3190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0BFEC2-48BB-4A05-9E52-007411CA92F5}"/>
              </a:ext>
            </a:extLst>
          </p:cNvPr>
          <p:cNvSpPr/>
          <p:nvPr/>
        </p:nvSpPr>
        <p:spPr>
          <a:xfrm>
            <a:off x="481263" y="2277979"/>
            <a:ext cx="978569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5B86B9-7158-4C4F-9D2F-6211A39F6B46}"/>
              </a:ext>
            </a:extLst>
          </p:cNvPr>
          <p:cNvGrpSpPr/>
          <p:nvPr/>
        </p:nvGrpSpPr>
        <p:grpSpPr>
          <a:xfrm>
            <a:off x="3315450" y="1459079"/>
            <a:ext cx="5581650" cy="3448746"/>
            <a:chOff x="3315450" y="1459079"/>
            <a:chExt cx="5581650" cy="34487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CD7D9E-B6B7-48D4-B4B6-F0BE1A4D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5450" y="1793150"/>
              <a:ext cx="5581650" cy="31146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8F5713-4BFC-406C-BC89-6D50553D66CB}"/>
                </a:ext>
              </a:extLst>
            </p:cNvPr>
            <p:cNvSpPr/>
            <p:nvPr/>
          </p:nvSpPr>
          <p:spPr>
            <a:xfrm>
              <a:off x="5191874" y="1459079"/>
              <a:ext cx="978569" cy="577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B3F2DA-0169-4D3A-95CD-D0F2CAD8D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807" y="1531772"/>
            <a:ext cx="5534025" cy="32575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01C45CE-0022-4B05-9629-8DA3007275FE}"/>
              </a:ext>
            </a:extLst>
          </p:cNvPr>
          <p:cNvGrpSpPr/>
          <p:nvPr/>
        </p:nvGrpSpPr>
        <p:grpSpPr>
          <a:xfrm>
            <a:off x="3362574" y="1391606"/>
            <a:ext cx="5534025" cy="3710290"/>
            <a:chOff x="3378616" y="1343480"/>
            <a:chExt cx="5534025" cy="37102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74FC62-8C9C-4B1F-BC3B-A6CB72983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8616" y="1872420"/>
              <a:ext cx="5534025" cy="318135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B46B09-4DED-4C1A-94C2-4AFB662754CA}"/>
                </a:ext>
              </a:extLst>
            </p:cNvPr>
            <p:cNvSpPr/>
            <p:nvPr/>
          </p:nvSpPr>
          <p:spPr>
            <a:xfrm>
              <a:off x="4085422" y="1343480"/>
              <a:ext cx="3598746" cy="577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5A98B3B-4DD5-4272-BDCB-4A4B1BCA7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2063" y="1497814"/>
            <a:ext cx="5867400" cy="3352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75770DB-6A1C-42C0-81AC-9367C244B1FF}"/>
              </a:ext>
            </a:extLst>
          </p:cNvPr>
          <p:cNvGrpSpPr/>
          <p:nvPr/>
        </p:nvGrpSpPr>
        <p:grpSpPr>
          <a:xfrm>
            <a:off x="3394912" y="1210600"/>
            <a:ext cx="5495925" cy="3692273"/>
            <a:chOff x="3394912" y="1210600"/>
            <a:chExt cx="5495925" cy="36922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A00D0F-6C8D-424E-9A3E-6F4E1D466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4912" y="1597698"/>
              <a:ext cx="5495925" cy="33051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4B188B-D6BC-4D13-AD41-8B3452AED6D1}"/>
                </a:ext>
              </a:extLst>
            </p:cNvPr>
            <p:cNvSpPr/>
            <p:nvPr/>
          </p:nvSpPr>
          <p:spPr>
            <a:xfrm>
              <a:off x="4365356" y="1210600"/>
              <a:ext cx="978569" cy="577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D05E44-C29B-4CA1-9890-C28F0CE35F59}"/>
              </a:ext>
            </a:extLst>
          </p:cNvPr>
          <p:cNvGrpSpPr/>
          <p:nvPr/>
        </p:nvGrpSpPr>
        <p:grpSpPr>
          <a:xfrm>
            <a:off x="3312341" y="1339346"/>
            <a:ext cx="5609067" cy="3580316"/>
            <a:chOff x="3376509" y="1339346"/>
            <a:chExt cx="5609067" cy="358031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C8352C9-D765-48E2-9FBE-7279D08D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70601" y="1747837"/>
              <a:ext cx="5514975" cy="31718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17F531-9AD2-4037-90E1-6B8CAD7655E3}"/>
                </a:ext>
              </a:extLst>
            </p:cNvPr>
            <p:cNvSpPr/>
            <p:nvPr/>
          </p:nvSpPr>
          <p:spPr>
            <a:xfrm>
              <a:off x="3376509" y="1339346"/>
              <a:ext cx="978569" cy="401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F236ADB-55D0-408F-A50C-4E861A4AD474}"/>
              </a:ext>
            </a:extLst>
          </p:cNvPr>
          <p:cNvSpPr txBox="1"/>
          <p:nvPr/>
        </p:nvSpPr>
        <p:spPr>
          <a:xfrm>
            <a:off x="178716" y="1224880"/>
            <a:ext cx="1100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Only core points are added to the cluster. Non-core points will be taken care of later.</a:t>
            </a:r>
            <a:endParaRPr lang="en-PK" sz="2400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3AD0AB-4C5F-4A7A-B656-D25D41620D60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207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23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5F205-E066-44C7-B84D-BD03480ECFDF}"/>
              </a:ext>
            </a:extLst>
          </p:cNvPr>
          <p:cNvSpPr txBox="1"/>
          <p:nvPr/>
        </p:nvSpPr>
        <p:spPr>
          <a:xfrm>
            <a:off x="770021" y="5402051"/>
            <a:ext cx="11004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Eventually, all core points reachable from that initially randomly selected core point will be added to the cluster.</a:t>
            </a:r>
            <a:endParaRPr lang="en-PK" sz="24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BFEC2-48BB-4A05-9E52-007411CA92F5}"/>
              </a:ext>
            </a:extLst>
          </p:cNvPr>
          <p:cNvSpPr/>
          <p:nvPr/>
        </p:nvSpPr>
        <p:spPr>
          <a:xfrm>
            <a:off x="481263" y="2277979"/>
            <a:ext cx="978569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821D5B-0CBD-41AA-8D24-0A04653507E7}"/>
              </a:ext>
            </a:extLst>
          </p:cNvPr>
          <p:cNvGrpSpPr/>
          <p:nvPr/>
        </p:nvGrpSpPr>
        <p:grpSpPr>
          <a:xfrm>
            <a:off x="3312341" y="1339346"/>
            <a:ext cx="5609067" cy="3580316"/>
            <a:chOff x="3376509" y="1339346"/>
            <a:chExt cx="5609067" cy="358031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B700765-FCA0-4BFF-8887-25F0A143D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0601" y="1747837"/>
              <a:ext cx="5514975" cy="317182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EAEFB0-408A-41EF-940C-F69F1070B356}"/>
                </a:ext>
              </a:extLst>
            </p:cNvPr>
            <p:cNvSpPr/>
            <p:nvPr/>
          </p:nvSpPr>
          <p:spPr>
            <a:xfrm>
              <a:off x="3376509" y="1339346"/>
              <a:ext cx="978569" cy="401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BEF52D-C3DB-4B73-904E-5716362D87D5}"/>
              </a:ext>
            </a:extLst>
          </p:cNvPr>
          <p:cNvGrpSpPr/>
          <p:nvPr/>
        </p:nvGrpSpPr>
        <p:grpSpPr>
          <a:xfrm>
            <a:off x="2485014" y="1389273"/>
            <a:ext cx="6436394" cy="3530389"/>
            <a:chOff x="2485014" y="1389273"/>
            <a:chExt cx="6436394" cy="35303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44CCAE-7E89-4AC4-89C4-3C4DCB2DE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3583" y="1871662"/>
              <a:ext cx="5457825" cy="30480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523B02-56BA-4846-8388-614E8C698938}"/>
                </a:ext>
              </a:extLst>
            </p:cNvPr>
            <p:cNvSpPr/>
            <p:nvPr/>
          </p:nvSpPr>
          <p:spPr>
            <a:xfrm>
              <a:off x="2485014" y="1389273"/>
              <a:ext cx="978569" cy="1607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F67E652-C36E-4A37-9E40-F57F7FC8E0C4}"/>
              </a:ext>
            </a:extLst>
          </p:cNvPr>
          <p:cNvSpPr/>
          <p:nvPr/>
        </p:nvSpPr>
        <p:spPr>
          <a:xfrm>
            <a:off x="3312341" y="1753515"/>
            <a:ext cx="978569" cy="236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AA50846-F01B-43C4-B00E-87E32E1F6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340" y="1694186"/>
            <a:ext cx="5943600" cy="31908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2EAC11-6353-449F-A2F5-C3394DAD1C45}"/>
              </a:ext>
            </a:extLst>
          </p:cNvPr>
          <p:cNvSpPr txBox="1"/>
          <p:nvPr/>
        </p:nvSpPr>
        <p:spPr>
          <a:xfrm>
            <a:off x="3573703" y="1258383"/>
            <a:ext cx="4922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Now let’s take care of non-core pints.</a:t>
            </a:r>
            <a:endParaRPr lang="en-PK" sz="2400" b="1" dirty="0">
              <a:solidFill>
                <a:srgbClr val="00B05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B14B29-6CA4-4C3D-9164-B1D46572016D}"/>
              </a:ext>
            </a:extLst>
          </p:cNvPr>
          <p:cNvGrpSpPr/>
          <p:nvPr/>
        </p:nvGrpSpPr>
        <p:grpSpPr>
          <a:xfrm>
            <a:off x="2921158" y="1687964"/>
            <a:ext cx="6210300" cy="3244191"/>
            <a:chOff x="2921158" y="1687964"/>
            <a:chExt cx="6210300" cy="324419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231923-BC91-4C12-8127-D4AB91B9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1158" y="1798430"/>
              <a:ext cx="6210300" cy="313372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FE3B68-42DF-4822-84DD-1AE21CBE66E9}"/>
                </a:ext>
              </a:extLst>
            </p:cNvPr>
            <p:cNvSpPr/>
            <p:nvPr/>
          </p:nvSpPr>
          <p:spPr>
            <a:xfrm>
              <a:off x="5415073" y="1687964"/>
              <a:ext cx="978569" cy="151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3ABB889-2782-4B3B-92ED-649D52E771DF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2709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85F205-E066-44C7-B84D-BD03480ECFDF}"/>
                  </a:ext>
                </a:extLst>
              </p:cNvPr>
              <p:cNvSpPr txBox="1"/>
              <p:nvPr/>
            </p:nvSpPr>
            <p:spPr>
              <a:xfrm>
                <a:off x="770021" y="5402051"/>
                <a:ext cx="110048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Non-core points can only join a cluster if there are core points within the predefined radius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) from the non-core points.</a:t>
                </a:r>
                <a:endParaRPr lang="en-PK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85F205-E066-44C7-B84D-BD03480E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21" y="5402051"/>
                <a:ext cx="11004884" cy="830997"/>
              </a:xfrm>
              <a:prstGeom prst="rect">
                <a:avLst/>
              </a:prstGeom>
              <a:blipFill>
                <a:blip r:embed="rId2"/>
                <a:stretch>
                  <a:fillRect l="-831" t="-5882" b="-1617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90BFEC2-48BB-4A05-9E52-007411CA92F5}"/>
              </a:ext>
            </a:extLst>
          </p:cNvPr>
          <p:cNvSpPr/>
          <p:nvPr/>
        </p:nvSpPr>
        <p:spPr>
          <a:xfrm>
            <a:off x="481263" y="2277979"/>
            <a:ext cx="978569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67E652-C36E-4A37-9E40-F57F7FC8E0C4}"/>
              </a:ext>
            </a:extLst>
          </p:cNvPr>
          <p:cNvSpPr/>
          <p:nvPr/>
        </p:nvSpPr>
        <p:spPr>
          <a:xfrm>
            <a:off x="3312341" y="1753515"/>
            <a:ext cx="978569" cy="236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2EAC11-6353-449F-A2F5-C3394DAD1C45}"/>
              </a:ext>
            </a:extLst>
          </p:cNvPr>
          <p:cNvSpPr txBox="1"/>
          <p:nvPr/>
        </p:nvSpPr>
        <p:spPr>
          <a:xfrm>
            <a:off x="770021" y="1258383"/>
            <a:ext cx="1044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This point cannot join the cluster as there are no core points within the radius of this point</a:t>
            </a:r>
            <a:endParaRPr lang="en-PK" sz="2400" b="1" dirty="0">
              <a:solidFill>
                <a:srgbClr val="00B05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73D5ED-2B10-4F41-8589-77B6E29D780D}"/>
              </a:ext>
            </a:extLst>
          </p:cNvPr>
          <p:cNvGrpSpPr/>
          <p:nvPr/>
        </p:nvGrpSpPr>
        <p:grpSpPr>
          <a:xfrm>
            <a:off x="2921158" y="1687964"/>
            <a:ext cx="6210300" cy="3244191"/>
            <a:chOff x="2921158" y="1687964"/>
            <a:chExt cx="6210300" cy="324419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19C731-DCDE-4DC7-8613-AB4151FD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158" y="1798430"/>
              <a:ext cx="6210300" cy="313372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35222D-3A7F-49D1-BBB6-358617B0F5BB}"/>
                </a:ext>
              </a:extLst>
            </p:cNvPr>
            <p:cNvSpPr/>
            <p:nvPr/>
          </p:nvSpPr>
          <p:spPr>
            <a:xfrm>
              <a:off x="5415073" y="1687964"/>
              <a:ext cx="978569" cy="151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333B7F2-0C31-479E-9F4D-BD2972C4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745" y="1687430"/>
            <a:ext cx="6191250" cy="31623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03485C0-B4EA-413E-8388-2F2DE64E14D5}"/>
              </a:ext>
            </a:extLst>
          </p:cNvPr>
          <p:cNvSpPr/>
          <p:nvPr/>
        </p:nvSpPr>
        <p:spPr>
          <a:xfrm>
            <a:off x="4652213" y="1655880"/>
            <a:ext cx="365811" cy="3018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12005-8270-4803-83DB-B624CFDEAECA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111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25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5F205-E066-44C7-B84D-BD03480ECFDF}"/>
              </a:ext>
            </a:extLst>
          </p:cNvPr>
          <p:cNvSpPr txBox="1"/>
          <p:nvPr/>
        </p:nvSpPr>
        <p:spPr>
          <a:xfrm>
            <a:off x="890839" y="5079361"/>
            <a:ext cx="11004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Once all the non-core points are assigned to the cluster, we move to any other left over core-point but assign it to cluster 2 (as it was not reachable from any core point in cluster 1).</a:t>
            </a:r>
            <a:endParaRPr lang="en-PK" sz="24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BFEC2-48BB-4A05-9E52-007411CA92F5}"/>
              </a:ext>
            </a:extLst>
          </p:cNvPr>
          <p:cNvSpPr/>
          <p:nvPr/>
        </p:nvSpPr>
        <p:spPr>
          <a:xfrm>
            <a:off x="481263" y="2277979"/>
            <a:ext cx="978569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67E652-C36E-4A37-9E40-F57F7FC8E0C4}"/>
              </a:ext>
            </a:extLst>
          </p:cNvPr>
          <p:cNvSpPr/>
          <p:nvPr/>
        </p:nvSpPr>
        <p:spPr>
          <a:xfrm>
            <a:off x="3312341" y="1753515"/>
            <a:ext cx="978569" cy="236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71F02-6DD2-4772-A054-6213B149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109" y="1750215"/>
            <a:ext cx="5886450" cy="3228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DD804-4991-4600-BDAA-640907AC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991" y="1582560"/>
            <a:ext cx="5848350" cy="342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C566CD-671E-4AE9-9D64-2CBBB7504AFA}"/>
              </a:ext>
            </a:extLst>
          </p:cNvPr>
          <p:cNvSpPr txBox="1"/>
          <p:nvPr/>
        </p:nvSpPr>
        <p:spPr>
          <a:xfrm>
            <a:off x="4990399" y="510944"/>
            <a:ext cx="720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Once all core-points are assigned to the cluster, assign non-core points also just like before…</a:t>
            </a:r>
            <a:endParaRPr lang="en-PK" sz="2400" b="1" dirty="0">
              <a:solidFill>
                <a:srgbClr val="00B05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77BBD-297F-46B2-B2A0-F09BB778A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85" y="1330462"/>
            <a:ext cx="5724525" cy="3514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6DA951-0CF5-45FA-9961-D9AAF64DAFA3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106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AB29-2FC1-41FE-B158-75B4F2E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Dry Run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FE69-034F-4670-AD05-342319E3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26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5F205-E066-44C7-B84D-BD03480ECFDF}"/>
              </a:ext>
            </a:extLst>
          </p:cNvPr>
          <p:cNvSpPr txBox="1"/>
          <p:nvPr/>
        </p:nvSpPr>
        <p:spPr>
          <a:xfrm>
            <a:off x="2125028" y="5624788"/>
            <a:ext cx="782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Once no core points are left, we are done clustering.</a:t>
            </a:r>
            <a:endParaRPr lang="en-PK" sz="24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BFEC2-48BB-4A05-9E52-007411CA92F5}"/>
              </a:ext>
            </a:extLst>
          </p:cNvPr>
          <p:cNvSpPr/>
          <p:nvPr/>
        </p:nvSpPr>
        <p:spPr>
          <a:xfrm>
            <a:off x="481263" y="2277979"/>
            <a:ext cx="978569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67E652-C36E-4A37-9E40-F57F7FC8E0C4}"/>
              </a:ext>
            </a:extLst>
          </p:cNvPr>
          <p:cNvSpPr/>
          <p:nvPr/>
        </p:nvSpPr>
        <p:spPr>
          <a:xfrm>
            <a:off x="3312341" y="1753515"/>
            <a:ext cx="978569" cy="236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71655-E074-44D0-94D4-6AD1BC8D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804" y="1670506"/>
            <a:ext cx="5867400" cy="3324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ADF32-3885-4F57-B86F-8C04F596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67" y="1578645"/>
            <a:ext cx="5876925" cy="3219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29B24F-6737-4A16-815F-12657FB9737D}"/>
              </a:ext>
            </a:extLst>
          </p:cNvPr>
          <p:cNvSpPr txBox="1"/>
          <p:nvPr/>
        </p:nvSpPr>
        <p:spPr>
          <a:xfrm>
            <a:off x="2185987" y="1123458"/>
            <a:ext cx="7820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FF"/>
                </a:solidFill>
              </a:rPr>
              <a:t>Any remaining points which has no core-point in their neighbor, are outliers or noise points…</a:t>
            </a:r>
            <a:endParaRPr lang="en-PK" sz="2400" b="1" dirty="0">
              <a:solidFill>
                <a:srgbClr val="FF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7252F-8088-4023-91B8-64F66A75E9A9}"/>
              </a:ext>
            </a:extLst>
          </p:cNvPr>
          <p:cNvSpPr txBox="1"/>
          <p:nvPr/>
        </p:nvSpPr>
        <p:spPr>
          <a:xfrm>
            <a:off x="0" y="6459785"/>
            <a:ext cx="52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StatQuest</a:t>
            </a:r>
            <a:r>
              <a:rPr lang="en-US" dirty="0"/>
              <a:t> with Josh </a:t>
            </a:r>
            <a:r>
              <a:rPr lang="en-US" dirty="0" err="1"/>
              <a:t>Stramer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67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BFE2-2D59-4D02-A99B-E7410B20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Algorithm: Advantages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5CA9-7742-472C-87A1-2E653602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cluster any shape</a:t>
            </a:r>
          </a:p>
          <a:p>
            <a:r>
              <a:rPr lang="en-US" dirty="0"/>
              <a:t>No need to specify number of clusters</a:t>
            </a:r>
          </a:p>
          <a:p>
            <a:r>
              <a:rPr lang="en-US" dirty="0"/>
              <a:t>Can find arbitrarily-shaped clusters</a:t>
            </a:r>
          </a:p>
          <a:p>
            <a:r>
              <a:rPr lang="en-US" dirty="0"/>
              <a:t>Robust to Outliers (noise)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5C20-3557-4D2F-B84C-57C06414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33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BFE2-2D59-4D02-A99B-E7410B20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Algorithm: Disadvantages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B5CA9-7742-472C-87A1-2E6536023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Need understanding of data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not work well on clusters having large difference in densities</a:t>
                </a: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B5CA9-7742-472C-87A1-2E6536023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8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5C20-3557-4D2F-B84C-57C06414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B3E63E-4E82-418D-BBDF-A27B4C0C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358486" y="2558971"/>
            <a:ext cx="4846749" cy="35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4AA74-5131-4D21-B6BC-32C5FAE09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6495020" y="2450819"/>
            <a:ext cx="4846749" cy="35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0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16EC-94BC-E599-6BC1-0C4191F7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C8D689-E788-3C82-6BEC-1537DD73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39FC8-182B-A036-AA0A-8C32B081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72" y="1116545"/>
            <a:ext cx="7772400" cy="52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BC8-8080-4C62-8973-258862A3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Demo: K-Means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77F7-024B-450F-869B-4DE8F1D3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https://www.naftaliharris.com/blog/visualizing-k-means-clustering/</a:t>
            </a:r>
            <a:r>
              <a:rPr lang="en-US" dirty="0"/>
              <a:t> 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0D6D2-7145-453B-B37A-04A3F804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3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D1F00-EA5A-F417-0F02-8945013F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BC667-1A01-BC86-B408-5F245882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1" y="0"/>
            <a:ext cx="7772400" cy="63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27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52C70-AA15-1848-1923-577668BC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62C86-F92E-C389-38A5-E54EA53E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61" y="-88135"/>
            <a:ext cx="7772400" cy="64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20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52C70-AA15-1848-1923-577668BC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62C86-F92E-C389-38A5-E54EA53E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78" y="0"/>
            <a:ext cx="7772400" cy="642138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A39744-2364-5464-7DFD-E02BDA5F142F}"/>
              </a:ext>
            </a:extLst>
          </p:cNvPr>
          <p:cNvSpPr/>
          <p:nvPr/>
        </p:nvSpPr>
        <p:spPr>
          <a:xfrm>
            <a:off x="4439799" y="1908671"/>
            <a:ext cx="2159306" cy="166079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0C5883-391F-A85A-D5EC-A296E519C2BB}"/>
              </a:ext>
            </a:extLst>
          </p:cNvPr>
          <p:cNvSpPr/>
          <p:nvPr/>
        </p:nvSpPr>
        <p:spPr>
          <a:xfrm>
            <a:off x="2181340" y="926333"/>
            <a:ext cx="2379643" cy="1739749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55561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03C3-0229-4CBF-B4C3-525C4CA0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Demo: DBSCAN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D29F-BCE5-4608-BCC8-ADF2DB7E6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https://www.naftaliharris.com/blog/visualizing-dbscan-clustering/</a:t>
            </a:r>
            <a:r>
              <a:rPr lang="en-US" dirty="0"/>
              <a:t> 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74FBD-ED31-4357-88FA-B1D4D56DF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75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EBA8-9452-4BA4-AE35-E2ED08F8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D003-E3FF-40ED-9933-1DFDD4FB6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https://yanpuli.github.io/posts/2017/03/blog-post-8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91F50-4715-44C0-9BB1-37AFEA5A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0E03-8CFC-4061-AEC5-060FF1E7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K-means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C165-3104-4DB8-92AB-28B5F9CB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186" y="1346218"/>
            <a:ext cx="10099494" cy="4338350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 b="1" dirty="0"/>
              <a:t>size</a:t>
            </a:r>
            <a:r>
              <a:rPr lang="en-US" dirty="0"/>
              <a:t> of the clusters is different.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52EE-D981-4436-899B-26777842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4</a:t>
            </a:fld>
            <a:endParaRPr lang="en-US"/>
          </a:p>
        </p:txBody>
      </p:sp>
      <p:pic>
        <p:nvPicPr>
          <p:cNvPr id="9218" name="Picture 2" descr="k means on data with different shapes">
            <a:extLst>
              <a:ext uri="{FF2B5EF4-FFF2-40B4-BE49-F238E27FC236}">
                <a16:creationId xmlns:a16="http://schemas.microsoft.com/office/drawing/2014/main" id="{3BF59C54-5FE3-49A7-A6CB-FF62947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86" y="1839188"/>
            <a:ext cx="10409128" cy="43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1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0E03-8CFC-4061-AEC5-060FF1E7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K-means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C165-3104-4DB8-92AB-28B5F9CB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186" y="1346218"/>
            <a:ext cx="10099494" cy="4338350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 b="1" dirty="0"/>
              <a:t>densities</a:t>
            </a:r>
            <a:r>
              <a:rPr lang="en-US" dirty="0"/>
              <a:t> of the clusters is different.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52EE-D981-4436-899B-26777842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5</a:t>
            </a:fld>
            <a:endParaRPr lang="en-US"/>
          </a:p>
        </p:txBody>
      </p:sp>
      <p:pic>
        <p:nvPicPr>
          <p:cNvPr id="10242" name="Picture 2" descr="k means on data with different densities">
            <a:extLst>
              <a:ext uri="{FF2B5EF4-FFF2-40B4-BE49-F238E27FC236}">
                <a16:creationId xmlns:a16="http://schemas.microsoft.com/office/drawing/2014/main" id="{8E0F1621-59FB-4F78-8E38-F5F82302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8" y="1986715"/>
            <a:ext cx="10861044" cy="43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6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0E03-8CFC-4061-AEC5-060FF1E7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K-means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C165-3104-4DB8-92AB-28B5F9CB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186" y="1346218"/>
            <a:ext cx="10099494" cy="4338350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 b="1" dirty="0"/>
              <a:t>shape</a:t>
            </a:r>
            <a:r>
              <a:rPr lang="en-US" dirty="0"/>
              <a:t> of the clusters is non-convex.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52EE-D981-4436-899B-26777842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6</a:t>
            </a:fld>
            <a:endParaRPr lang="en-US"/>
          </a:p>
        </p:txBody>
      </p:sp>
      <p:pic>
        <p:nvPicPr>
          <p:cNvPr id="11266" name="Picture 2" descr="Clustering-DBSCAN -">
            <a:extLst>
              <a:ext uri="{FF2B5EF4-FFF2-40B4-BE49-F238E27FC236}">
                <a16:creationId xmlns:a16="http://schemas.microsoft.com/office/drawing/2014/main" id="{B2E82265-4914-42BF-8B52-834141D8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6" y="1895645"/>
            <a:ext cx="4947175" cy="32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2963726-350D-4391-A0C2-20F01E509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65" y="1906191"/>
            <a:ext cx="4731193" cy="33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C5665D-843F-48B0-998B-F89F9392787A}"/>
              </a:ext>
            </a:extLst>
          </p:cNvPr>
          <p:cNvSpPr txBox="1"/>
          <p:nvPr/>
        </p:nvSpPr>
        <p:spPr>
          <a:xfrm>
            <a:off x="1867195" y="5610511"/>
            <a:ext cx="664143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Solution: DBSAN or Expectation Maximization</a:t>
            </a:r>
            <a:endParaRPr lang="en-PK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48B7C-7D0E-4B68-BFD2-67E5700016E1}"/>
              </a:ext>
            </a:extLst>
          </p:cNvPr>
          <p:cNvSpPr txBox="1"/>
          <p:nvPr/>
        </p:nvSpPr>
        <p:spPr>
          <a:xfrm>
            <a:off x="9721463" y="2690336"/>
            <a:ext cx="247053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Note: K-means or DBSCAN are hard clustering algorithms. EM is soft clustering algorithms.</a:t>
            </a:r>
            <a:endParaRPr lang="en-PK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BA67-80C8-4C7C-8CB5-CD4DCC2C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K-means a great clustering algorithm?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C41F2-D7F5-40C8-BFFC-65BC4A4B4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No!</a:t>
            </a:r>
          </a:p>
          <a:p>
            <a:pPr lvl="1"/>
            <a:r>
              <a:rPr lang="en-US" dirty="0"/>
              <a:t>But it’s simplest clustering algorithm and it works in most of the cases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When is K-means a good clustering algorithm?</a:t>
            </a:r>
          </a:p>
          <a:p>
            <a:pPr lvl="1"/>
            <a:r>
              <a:rPr lang="en-US" dirty="0"/>
              <a:t>K-means tends to produce compact clusters of about equal size</a:t>
            </a:r>
          </a:p>
          <a:p>
            <a:pPr lvl="1"/>
            <a:r>
              <a:rPr lang="en-US" dirty="0"/>
              <a:t>K-means is optimal when the sought for clusters are spherical and of equal sizes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92DEE-6BEF-40AD-AC8C-A238736B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2C69-0BFA-49EA-A9CB-520EDC6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K-Means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1025C-00C8-4DD3-846B-31E78155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K-means, centroids are </a:t>
            </a:r>
            <a:r>
              <a:rPr lang="en-US" b="1" i="1" dirty="0"/>
              <a:t>not</a:t>
            </a:r>
            <a:r>
              <a:rPr lang="en-US" dirty="0"/>
              <a:t> data points. They are averages of datapoints.</a:t>
            </a:r>
          </a:p>
          <a:p>
            <a:pPr lvl="1"/>
            <a:r>
              <a:rPr lang="en-US" dirty="0"/>
              <a:t>Average is </a:t>
            </a:r>
            <a:r>
              <a:rPr lang="en-US" b="1" i="1" dirty="0"/>
              <a:t>not </a:t>
            </a:r>
            <a:r>
              <a:rPr lang="en-US" dirty="0"/>
              <a:t>an actual datapoint</a:t>
            </a:r>
          </a:p>
          <a:p>
            <a:pPr lvl="1"/>
            <a:r>
              <a:rPr lang="en-US" dirty="0"/>
              <a:t>One small change:</a:t>
            </a:r>
          </a:p>
          <a:p>
            <a:pPr lvl="2"/>
            <a:r>
              <a:rPr lang="en-US" dirty="0"/>
              <a:t>The centroids should be data points</a:t>
            </a:r>
          </a:p>
          <a:p>
            <a:endParaRPr lang="en-US" b="1" dirty="0"/>
          </a:p>
          <a:p>
            <a:r>
              <a:rPr lang="en-US" b="1" dirty="0"/>
              <a:t>K-Medoids</a:t>
            </a:r>
          </a:p>
          <a:p>
            <a:pPr lvl="1"/>
            <a:r>
              <a:rPr lang="en-US" dirty="0"/>
              <a:t>Compute average of a cluster just like before, but take centroid the closet actual element to the average from the data points</a:t>
            </a:r>
          </a:p>
          <a:p>
            <a:pPr lvl="1"/>
            <a:r>
              <a:rPr lang="en-US" dirty="0"/>
              <a:t>This is interpretable: For documents, we can take that </a:t>
            </a:r>
            <a:r>
              <a:rPr lang="en-US" b="1" dirty="0"/>
              <a:t>medoid data point</a:t>
            </a:r>
            <a:r>
              <a:rPr lang="en-US" dirty="0"/>
              <a:t> and say this is how an average document looks like within that cluster.</a:t>
            </a:r>
          </a:p>
          <a:p>
            <a:pPr lvl="1"/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81EA4-9F58-4C37-B3C5-7F18ACE6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5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2C69-0BFA-49EA-A9CB-520EDC6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K-Means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1025C-00C8-4DD3-846B-31E78155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Fuzzy K-means</a:t>
            </a:r>
          </a:p>
          <a:p>
            <a:pPr lvl="1"/>
            <a:r>
              <a:rPr lang="en-US" dirty="0"/>
              <a:t>Elements can belong to several clusters to varying degrees</a:t>
            </a:r>
          </a:p>
          <a:p>
            <a:pPr lvl="1"/>
            <a:r>
              <a:rPr lang="en-US" dirty="0"/>
              <a:t>Also referred to as </a:t>
            </a:r>
            <a:r>
              <a:rPr lang="en-US" b="1" i="1" dirty="0"/>
              <a:t>soft clustering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EM-Algorithm (EM = Expectation-Maximization)</a:t>
            </a:r>
            <a:endParaRPr lang="en-US" dirty="0"/>
          </a:p>
          <a:p>
            <a:pPr lvl="1"/>
            <a:r>
              <a:rPr lang="en-US" dirty="0"/>
              <a:t>General-purpose optimization technique that can also be used for soft clustering</a:t>
            </a:r>
          </a:p>
          <a:p>
            <a:pPr lvl="1"/>
            <a:r>
              <a:rPr lang="en-US" dirty="0"/>
              <a:t>Works with different sizes and shapes of the data points</a:t>
            </a:r>
          </a:p>
          <a:p>
            <a:pPr lvl="1"/>
            <a:endParaRPr lang="en-US" dirty="0"/>
          </a:p>
          <a:p>
            <a:r>
              <a:rPr lang="en-US" b="1" dirty="0"/>
              <a:t>DBSCAN (Density Based Spatial Clustering of Applications with Noise)</a:t>
            </a:r>
          </a:p>
          <a:p>
            <a:pPr lvl="1"/>
            <a:r>
              <a:rPr lang="en-US" dirty="0"/>
              <a:t>Works by considering density of the data points and works with different sizes and shapes of the datapoints</a:t>
            </a:r>
          </a:p>
          <a:p>
            <a:endParaRPr lang="en-US" b="1" dirty="0"/>
          </a:p>
          <a:p>
            <a:pPr lvl="1"/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81EA4-9F58-4C37-B3C5-7F18ACE6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BA92-921E-4261-AD97-A03D4D0410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8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19508</TotalTime>
  <Words>1081</Words>
  <Application>Microsoft Macintosh PowerPoint</Application>
  <PresentationFormat>Widescreen</PresentationFormat>
  <Paragraphs>154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Cambria Math</vt:lpstr>
      <vt:lpstr>Wingdings</vt:lpstr>
      <vt:lpstr>Retrospect</vt:lpstr>
      <vt:lpstr>Clustering</vt:lpstr>
      <vt:lpstr>What if a datapoint is equally close to two centroids?</vt:lpstr>
      <vt:lpstr>Online Demo: K-Means</vt:lpstr>
      <vt:lpstr>Challenges with K-means</vt:lpstr>
      <vt:lpstr>Challenges with K-means</vt:lpstr>
      <vt:lpstr>Challenges with K-means</vt:lpstr>
      <vt:lpstr>Is K-means a great clustering algorithm?</vt:lpstr>
      <vt:lpstr>Alternatives to K-Means</vt:lpstr>
      <vt:lpstr>Alternatives to K-Means</vt:lpstr>
      <vt:lpstr>K-means VS DBSCAN</vt:lpstr>
      <vt:lpstr>K-means VS EM</vt:lpstr>
      <vt:lpstr>K-means VS EM</vt:lpstr>
      <vt:lpstr>DBSCAN</vt:lpstr>
      <vt:lpstr>Basic Terms</vt:lpstr>
      <vt:lpstr>Basic Terms</vt:lpstr>
      <vt:lpstr>DBSCAN Algorithm</vt:lpstr>
      <vt:lpstr>DBSCAN: Dry Run</vt:lpstr>
      <vt:lpstr>DBSCAN: Dry Run</vt:lpstr>
      <vt:lpstr>DBSCAN: Dry Run</vt:lpstr>
      <vt:lpstr>DBSCAN: Dry Run</vt:lpstr>
      <vt:lpstr>DBSCAN: Dry Run</vt:lpstr>
      <vt:lpstr>DBSCAN: Dry Run</vt:lpstr>
      <vt:lpstr>DBSCAN: Dry Run</vt:lpstr>
      <vt:lpstr>DBSCAN: Dry Run</vt:lpstr>
      <vt:lpstr>DBSCAN: Dry Run</vt:lpstr>
      <vt:lpstr>DBSCAN: Dry Run</vt:lpstr>
      <vt:lpstr>DBSCAN Algorithm: Advantages</vt:lpstr>
      <vt:lpstr>DBSCAN Algorithm: Disadvantages</vt:lpstr>
      <vt:lpstr>Example</vt:lpstr>
      <vt:lpstr>PowerPoint Presentation</vt:lpstr>
      <vt:lpstr>PowerPoint Presentation</vt:lpstr>
      <vt:lpstr>PowerPoint Presentation</vt:lpstr>
      <vt:lpstr>Online Demo: DBSCAN</vt:lpstr>
      <vt:lpstr>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 Oriented Programming</dc:title>
  <dc:creator>M. Haroon Shakeel</dc:creator>
  <cp:lastModifiedBy>Microsoft Office User</cp:lastModifiedBy>
  <cp:revision>1621</cp:revision>
  <dcterms:created xsi:type="dcterms:W3CDTF">2020-10-10T13:04:44Z</dcterms:created>
  <dcterms:modified xsi:type="dcterms:W3CDTF">2022-11-10T04:16:52Z</dcterms:modified>
</cp:coreProperties>
</file>